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341" r:id="rId2"/>
    <p:sldId id="342" r:id="rId3"/>
    <p:sldId id="343" r:id="rId4"/>
    <p:sldId id="344" r:id="rId5"/>
    <p:sldId id="345" r:id="rId6"/>
    <p:sldId id="347" r:id="rId7"/>
    <p:sldId id="348" r:id="rId8"/>
    <p:sldId id="349" r:id="rId9"/>
    <p:sldId id="350" r:id="rId10"/>
    <p:sldId id="363" r:id="rId11"/>
    <p:sldId id="386" r:id="rId12"/>
    <p:sldId id="384" r:id="rId13"/>
    <p:sldId id="385" r:id="rId14"/>
    <p:sldId id="387" r:id="rId15"/>
    <p:sldId id="388" r:id="rId16"/>
    <p:sldId id="413" r:id="rId17"/>
    <p:sldId id="389" r:id="rId18"/>
    <p:sldId id="390" r:id="rId19"/>
    <p:sldId id="391" r:id="rId20"/>
    <p:sldId id="392" r:id="rId21"/>
    <p:sldId id="393" r:id="rId22"/>
    <p:sldId id="381" r:id="rId23"/>
    <p:sldId id="394" r:id="rId24"/>
    <p:sldId id="395" r:id="rId25"/>
    <p:sldId id="373" r:id="rId26"/>
    <p:sldId id="396" r:id="rId27"/>
    <p:sldId id="397" r:id="rId28"/>
    <p:sldId id="399" r:id="rId29"/>
    <p:sldId id="398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374" r:id="rId39"/>
    <p:sldId id="408" r:id="rId40"/>
    <p:sldId id="409" r:id="rId41"/>
    <p:sldId id="410" r:id="rId42"/>
    <p:sldId id="411" r:id="rId43"/>
    <p:sldId id="412" r:id="rId44"/>
    <p:sldId id="414" r:id="rId45"/>
    <p:sldId id="329" r:id="rId46"/>
    <p:sldId id="331" r:id="rId47"/>
    <p:sldId id="415" r:id="rId48"/>
    <p:sldId id="367" r:id="rId49"/>
    <p:sldId id="368" r:id="rId50"/>
    <p:sldId id="369" r:id="rId51"/>
    <p:sldId id="372" r:id="rId52"/>
    <p:sldId id="383" r:id="rId53"/>
    <p:sldId id="332" r:id="rId54"/>
    <p:sldId id="330" r:id="rId55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57"/>
    </p:embeddedFont>
    <p:embeddedFont>
      <p:font typeface="Nunito" panose="020B0604020202020204" charset="-93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33"/>
    <a:srgbClr val="339966"/>
    <a:srgbClr val="006600"/>
    <a:srgbClr val="0064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6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02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97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57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85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3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569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25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8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3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43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9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81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244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13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7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23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98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66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4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24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6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7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50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2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9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50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96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50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58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76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5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smtClean="0"/>
              <a:t>, which can be probability scores indicating the likelihood of belonging to a specific tumor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1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205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7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3665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However, spatial relationship, different intensity distribution features seem to be more essential.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66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91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63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40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48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774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56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4788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40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</a:t>
            </a:r>
            <a:r>
              <a:rPr lang="en-US" baseline="0" dirty="0" smtClean="0"/>
              <a:t> small, unclear shape, </a:t>
            </a:r>
            <a:r>
              <a:rPr 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 be very similar to surrounding healthy brain tissue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93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1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0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3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25900" y="943069"/>
            <a:ext cx="5892201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Brain Tumor MRI Classification and Localization 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University of Information Technology (UIT) – VNU HCMC</a:t>
            </a:r>
          </a:p>
          <a:p>
            <a:pPr algn="ctr"/>
            <a:r>
              <a:rPr lang="en-US" b="1" i="1" dirty="0" smtClean="0"/>
              <a:t>AI – CS106</a:t>
            </a:r>
          </a:p>
          <a:p>
            <a:pPr algn="ctr"/>
            <a:r>
              <a:rPr lang="en-US" b="1" i="1" dirty="0" err="1" smtClean="0"/>
              <a:t>Quan</a:t>
            </a:r>
            <a:r>
              <a:rPr lang="en-US" b="1" i="1" dirty="0" smtClean="0"/>
              <a:t> Hoang Ngoc </a:t>
            </a:r>
            <a:r>
              <a:rPr lang="en-US" b="1" i="1" dirty="0"/>
              <a:t>-</a:t>
            </a:r>
            <a:r>
              <a:rPr lang="en-US" b="1" i="1" dirty="0" smtClean="0"/>
              <a:t> 22521178</a:t>
            </a:r>
          </a:p>
          <a:p>
            <a:pPr algn="ctr"/>
            <a:r>
              <a:rPr lang="en-US" b="1" i="1" dirty="0" smtClean="0"/>
              <a:t>Cam-</a:t>
            </a:r>
            <a:r>
              <a:rPr lang="en-US" b="1" i="1" dirty="0" err="1" smtClean="0"/>
              <a:t>Giang</a:t>
            </a:r>
            <a:r>
              <a:rPr lang="en-US" b="1" i="1" dirty="0" smtClean="0"/>
              <a:t> Tran-</a:t>
            </a:r>
            <a:r>
              <a:rPr lang="en-US" b="1" i="1" dirty="0" err="1" smtClean="0"/>
              <a:t>Thi</a:t>
            </a:r>
            <a:r>
              <a:rPr lang="en-US" b="1" i="1" dirty="0" smtClean="0"/>
              <a:t> - 22520361</a:t>
            </a:r>
          </a:p>
          <a:p>
            <a:pPr algn="ctr"/>
            <a:r>
              <a:rPr lang="en-US" b="1" i="1" dirty="0" smtClean="0"/>
              <a:t>Professor: PhD. Hoang Luong Ngoc </a:t>
            </a:r>
          </a:p>
          <a:p>
            <a:pPr algn="ctr"/>
            <a:r>
              <a:rPr lang="en-US" b="1" i="1" dirty="0"/>
              <a:t>6</a:t>
            </a:r>
            <a:r>
              <a:rPr lang="en-US" b="1" i="1" dirty="0" smtClean="0"/>
              <a:t>/2024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271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to define a MDP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140" y="1333895"/>
            <a:ext cx="7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Action</a:t>
            </a:r>
            <a:r>
              <a:rPr lang="en-US" sz="1600" dirty="0"/>
              <a:t>: An agent's action is a </a:t>
            </a:r>
            <a:r>
              <a:rPr lang="en-US" sz="1600" b="1" dirty="0" smtClean="0"/>
              <a:t>label prediction</a:t>
            </a:r>
            <a:r>
              <a:rPr lang="en-US" sz="1600" dirty="0" smtClean="0"/>
              <a:t> </a:t>
            </a:r>
            <a:r>
              <a:rPr lang="en-US" sz="1600" dirty="0"/>
              <a:t>for the </a:t>
            </a:r>
            <a:r>
              <a:rPr lang="en-US" sz="1600" dirty="0" smtClean="0"/>
              <a:t>image which is a </a:t>
            </a:r>
            <a:r>
              <a:rPr lang="en-US" sz="1600" b="1" dirty="0" smtClean="0"/>
              <a:t>state</a:t>
            </a:r>
            <a:r>
              <a:rPr lang="en-US" sz="1600" dirty="0" smtClean="0"/>
              <a:t> of the environment, </a:t>
            </a:r>
            <a:r>
              <a:rPr lang="en-US" sz="1600" dirty="0"/>
              <a:t>where 0 corresponds to no, and 1 corresponds to </a:t>
            </a:r>
            <a:r>
              <a:rPr lang="en-US" sz="1600" dirty="0" smtClean="0"/>
              <a:t>yes.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5577" r="4241" b="5406"/>
          <a:stretch/>
        </p:blipFill>
        <p:spPr>
          <a:xfrm>
            <a:off x="2261924" y="1918670"/>
            <a:ext cx="4163122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4887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7911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73" y="2017378"/>
            <a:ext cx="499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/>
              <a:t>Polyak</a:t>
            </a:r>
            <a:r>
              <a:rPr lang="en-US" sz="1600" b="1" dirty="0" smtClean="0"/>
              <a:t> Averaging (</a:t>
            </a:r>
            <a:r>
              <a:rPr lang="en-US" sz="1600" b="1" dirty="0"/>
              <a:t>Exponential Moving </a:t>
            </a:r>
            <a:r>
              <a:rPr lang="en-US" sz="1600" b="1" dirty="0" smtClean="0"/>
              <a:t>Average)</a:t>
            </a:r>
            <a:r>
              <a:rPr lang="en-US" sz="1600" dirty="0" smtClean="0"/>
              <a:t>: </a:t>
            </a:r>
            <a:r>
              <a:rPr lang="en-US" sz="1600" dirty="0"/>
              <a:t>is a technique used to optimize parameters in certain </a:t>
            </a:r>
            <a:r>
              <a:rPr lang="en-US" sz="1600" dirty="0" smtClean="0"/>
              <a:t>mathematical algorithms. The </a:t>
            </a:r>
            <a:r>
              <a:rPr lang="en-US" sz="1600" dirty="0"/>
              <a:t>idea is to take the average of recent parameter values and set the final parameter to that average. The purpose is to help algorithms converge to a better final solution.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5763740" y="1695395"/>
            <a:ext cx="2428688" cy="2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8968" y="2920240"/>
            <a:ext cx="6960699" cy="107189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8969" y="1736123"/>
            <a:ext cx="6960699" cy="118549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off-policy greedy strategy 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𝑎𝑐𝑡𝑖𝑜𝑛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1 −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 →0.01,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𝑑𝑒𝑐𝑎𝑦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=0.995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blipFill>
                <a:blip r:embed="rId4"/>
                <a:stretch>
                  <a:fillRect l="-314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78969" y="1018301"/>
            <a:ext cx="7411765" cy="36354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2210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Q computation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01" y="1087422"/>
            <a:ext cx="468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Q definition 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6225" y="2543787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 computation: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6401" y="3603391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Prediction computation: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𝐷𝑄𝑁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→ 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blipFill>
                <a:blip r:embed="rId3"/>
                <a:stretch>
                  <a:fillRect l="-1600" r="-46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blipFill>
                <a:blip r:embed="rId4"/>
                <a:stretch>
                  <a:fillRect l="-5263" t="-5455" r="-6767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blipFill>
                <a:blip r:embed="rId6"/>
                <a:stretch>
                  <a:fillRect l="-145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978969" y="2475108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8969" y="3512171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78670" y="20165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Deep Q Network Architecture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225" r="3020" b="5092"/>
          <a:stretch/>
        </p:blipFill>
        <p:spPr>
          <a:xfrm>
            <a:off x="1222917" y="1018301"/>
            <a:ext cx="6698166" cy="37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Network Update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163" y="1741618"/>
            <a:ext cx="707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each </a:t>
            </a:r>
            <a:r>
              <a:rPr lang="en-US" sz="1600" b="1" i="1" dirty="0" smtClean="0"/>
              <a:t>K</a:t>
            </a:r>
            <a:r>
              <a:rPr lang="en-US" sz="1600" dirty="0" smtClean="0"/>
              <a:t> steps, both </a:t>
            </a:r>
            <a:r>
              <a:rPr lang="en-US" sz="1600" b="1" dirty="0" smtClean="0"/>
              <a:t>local and target network</a:t>
            </a:r>
            <a:r>
              <a:rPr lang="en-US" sz="1600" dirty="0" smtClean="0"/>
              <a:t> will be updated. The local network will be learned from experiences</a:t>
            </a:r>
            <a:r>
              <a:rPr lang="en-US" sz="1600" dirty="0"/>
              <a:t> </a:t>
            </a:r>
            <a:r>
              <a:rPr lang="en-US" sz="1600" dirty="0" smtClean="0"/>
              <a:t>and the target network parameters will be updated </a:t>
            </a:r>
            <a:r>
              <a:rPr lang="en-US" sz="1600" dirty="0"/>
              <a:t>with </a:t>
            </a:r>
            <a:r>
              <a:rPr lang="en-US" sz="1600" b="1" dirty="0" err="1">
                <a:solidFill>
                  <a:srgbClr val="FF0000"/>
                </a:solidFill>
              </a:rPr>
              <a:t>polyak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averaging</a:t>
            </a:r>
            <a:r>
              <a:rPr lang="en-US" sz="1600" dirty="0" smtClean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blipFill>
                <a:blip r:embed="rId3"/>
                <a:stretch>
                  <a:fillRect l="-794" r="-265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Flowchart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80" y="1018301"/>
            <a:ext cx="29256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7215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Approach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48" y="1633443"/>
            <a:ext cx="5169540" cy="1876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4274" r="4561" b="4451"/>
          <a:stretch/>
        </p:blipFill>
        <p:spPr>
          <a:xfrm>
            <a:off x="364837" y="1193997"/>
            <a:ext cx="3342511" cy="3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6105" y="15458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Limitation: DAG Environment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4504" r="1851" b="4056"/>
          <a:stretch/>
        </p:blipFill>
        <p:spPr>
          <a:xfrm>
            <a:off x="1996069" y="1321504"/>
            <a:ext cx="5151863" cy="3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23276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Finding: Complete Graph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4562" r="6605" b="5563"/>
          <a:stretch/>
        </p:blipFill>
        <p:spPr>
          <a:xfrm>
            <a:off x="3137210" y="1172159"/>
            <a:ext cx="2869580" cy="35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948995" cy="524622"/>
            <a:chOff x="3361750" y="1034655"/>
            <a:chExt cx="2948995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705282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Statement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Methodology and Breakout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Multi Case-Study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Result Experiment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Discussion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167706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Introduction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8541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breakthrough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679" y="1028107"/>
            <a:ext cx="815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Idea</a:t>
            </a:r>
            <a:r>
              <a:rPr lang="en-US" sz="1600" dirty="0" smtClean="0"/>
              <a:t>: Predicting </a:t>
            </a:r>
            <a:r>
              <a:rPr lang="en-US" sz="1600" dirty="0"/>
              <a:t>the location of the tumor center instead of moving the bounding box to the </a:t>
            </a:r>
            <a:r>
              <a:rPr lang="en-US" sz="1600" dirty="0" smtClean="0"/>
              <a:t>tumor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0679" y="1573987"/>
            <a:ext cx="771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Infinite action space</a:t>
            </a:r>
            <a:r>
              <a:rPr lang="en-US" sz="1600" dirty="0" smtClean="0"/>
              <a:t>: each action = a pixel of image (state)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6112" r="4909" b="5813"/>
          <a:stretch/>
        </p:blipFill>
        <p:spPr>
          <a:xfrm>
            <a:off x="840058" y="2032490"/>
            <a:ext cx="2661425" cy="2645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65" t="39359" r="7188" b="26699"/>
          <a:stretch/>
        </p:blipFill>
        <p:spPr>
          <a:xfrm>
            <a:off x="3501481" y="3813427"/>
            <a:ext cx="3973411" cy="7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7337" y="2206760"/>
            <a:ext cx="3486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b="1" dirty="0" smtClean="0"/>
              <a:t>Localization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to </a:t>
            </a:r>
            <a:r>
              <a:rPr lang="en-US" sz="1600" b="1" dirty="0" smtClean="0">
                <a:sym typeface="Wingdings" panose="05000000000000000000" pitchFamily="2" charset="2"/>
              </a:rPr>
              <a:t>Regression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03609" y="4586579"/>
            <a:ext cx="233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2436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 Computation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7" y="1023509"/>
            <a:ext cx="7157226" cy="35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39337" y="869795"/>
            <a:ext cx="7857892" cy="421516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115971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65976" y="115971"/>
            <a:ext cx="400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50" b="1" dirty="0" smtClean="0">
                <a:solidFill>
                  <a:srgbClr val="FF0000"/>
                </a:solidFill>
              </a:rPr>
              <a:t>Multi case: </a:t>
            </a:r>
          </a:p>
          <a:p>
            <a:pPr algn="ctr"/>
            <a:r>
              <a:rPr lang="en-US" sz="2350" b="1" dirty="0" smtClean="0">
                <a:solidFill>
                  <a:srgbClr val="FF0000"/>
                </a:solidFill>
              </a:rPr>
              <a:t>classification </a:t>
            </a:r>
            <a:endParaRPr lang="en-US" sz="235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7" y="899532"/>
            <a:ext cx="3211265" cy="206654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24" y="899532"/>
            <a:ext cx="3268410" cy="2103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216" y="2992244"/>
            <a:ext cx="3211265" cy="206654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5" idx="3"/>
            <a:endCxn id="15" idx="1"/>
          </p:cNvCxnSpPr>
          <p:nvPr/>
        </p:nvCxnSpPr>
        <p:spPr>
          <a:xfrm flipH="1">
            <a:off x="639337" y="2977376"/>
            <a:ext cx="785789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869795"/>
            <a:ext cx="0" cy="209356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3023" y="1482819"/>
            <a:ext cx="8653347" cy="299997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55575" y="160338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651822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b="1" dirty="0" smtClean="0">
                <a:solidFill>
                  <a:srgbClr val="FF0000"/>
                </a:solidFill>
              </a:rPr>
              <a:t>ocalization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2" y="1630812"/>
            <a:ext cx="4305208" cy="2770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90"/>
          <a:stretch/>
        </p:blipFill>
        <p:spPr>
          <a:xfrm>
            <a:off x="4681784" y="1642948"/>
            <a:ext cx="4157491" cy="275839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26892" y="1482819"/>
            <a:ext cx="0" cy="299997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60338"/>
            <a:ext cx="44338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83532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baseline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868" y="1675724"/>
            <a:ext cx="713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Machine Learning: SVC, KNN </a:t>
            </a:r>
          </a:p>
          <a:p>
            <a:r>
              <a:rPr lang="en-US" sz="1800" dirty="0" smtClean="0"/>
              <a:t>Deep Learning: VGG16</a:t>
            </a:r>
          </a:p>
          <a:p>
            <a:r>
              <a:rPr lang="en-US" sz="1800" dirty="0" smtClean="0"/>
              <a:t>Reinforcement Learning: Deep Q Network and Momentum DQN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6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(1)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186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ML and DL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69847"/>
              </p:ext>
            </p:extLst>
          </p:nvPr>
        </p:nvGraphicFramePr>
        <p:xfrm>
          <a:off x="460375" y="1114797"/>
          <a:ext cx="8021985" cy="3545834"/>
        </p:xfrm>
        <a:graphic>
          <a:graphicData uri="http://schemas.openxmlformats.org/drawingml/2006/table">
            <a:tbl>
              <a:tblPr/>
              <a:tblGrid>
                <a:gridCol w="1604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4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43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43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043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6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8718515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5614122"/>
                  </a:ext>
                </a:extLst>
              </a:tr>
              <a:tr h="335495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5495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5575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72" y="889350"/>
            <a:ext cx="6387057" cy="41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8197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41021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24" y="899532"/>
            <a:ext cx="6394753" cy="41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3764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3" y="1520566"/>
            <a:ext cx="4143772" cy="2722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660" y="1564008"/>
            <a:ext cx="4143772" cy="2679248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66365" y="9343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(2)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618369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7" y="1052471"/>
            <a:ext cx="6198326" cy="40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30" y="372000"/>
            <a:ext cx="4443457" cy="4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96644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2172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54" y="955446"/>
            <a:ext cx="6313893" cy="40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66907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88632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29" y="993273"/>
            <a:ext cx="6320142" cy="40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3767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1" y="1520572"/>
            <a:ext cx="4176840" cy="271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47" y="1520572"/>
            <a:ext cx="4202998" cy="2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(3)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9606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98" y="1057730"/>
            <a:ext cx="6070404" cy="39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5575" y="160338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44033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49" y="1005698"/>
            <a:ext cx="6212703" cy="40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5146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37" y="987841"/>
            <a:ext cx="6254926" cy="404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33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2" y="1486821"/>
            <a:ext cx="4229975" cy="273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986" y="1486822"/>
            <a:ext cx="4200780" cy="27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74341" y="9790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(4)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8863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DQN vs.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77" y="1441865"/>
            <a:ext cx="4173999" cy="2733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49" y="1441864"/>
            <a:ext cx="4228380" cy="27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3941" y="595093"/>
            <a:ext cx="7835592" cy="4274273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5" name="Straight Connector 14"/>
          <p:cNvCxnSpPr>
            <a:stCxn id="14" idx="3"/>
            <a:endCxn id="14" idx="1"/>
          </p:cNvCxnSpPr>
          <p:nvPr/>
        </p:nvCxnSpPr>
        <p:spPr>
          <a:xfrm flipH="1">
            <a:off x="683941" y="2732230"/>
            <a:ext cx="783559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Result Experiment (5)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78" y="614630"/>
            <a:ext cx="3195641" cy="20662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12" y="624620"/>
            <a:ext cx="3200400" cy="20692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156" y="2791526"/>
            <a:ext cx="3196156" cy="2066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255" y="3048809"/>
            <a:ext cx="236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Momentum DQN Test Accuracy</a:t>
            </a:r>
            <a:endParaRPr lang="en-US" sz="1200" dirty="0"/>
          </a:p>
        </p:txBody>
      </p:sp>
      <p:cxnSp>
        <p:nvCxnSpPr>
          <p:cNvPr id="19" name="Straight Connector 18"/>
          <p:cNvCxnSpPr>
            <a:stCxn id="14" idx="0"/>
          </p:cNvCxnSpPr>
          <p:nvPr/>
        </p:nvCxnSpPr>
        <p:spPr>
          <a:xfrm>
            <a:off x="4601737" y="595093"/>
            <a:ext cx="0" cy="21371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4728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84" y="1008950"/>
            <a:ext cx="6288633" cy="40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9482" y="143399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307221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Why it matters?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57" y="847497"/>
            <a:ext cx="700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Brain tumor </a:t>
            </a:r>
            <a:r>
              <a:rPr lang="en-US" sz="1800" b="1" dirty="0" smtClean="0"/>
              <a:t>classification and localization: </a:t>
            </a:r>
            <a:r>
              <a:rPr lang="en-US" sz="1800" dirty="0" smtClean="0"/>
              <a:t>is </a:t>
            </a:r>
            <a:r>
              <a:rPr lang="en-US" sz="1800" dirty="0"/>
              <a:t>a crucial task in medical imaging for accurate diagnosis and treatment planning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03357" y="3962116"/>
            <a:ext cx="276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CNNs model are very robust to address with </a:t>
            </a:r>
            <a:r>
              <a:rPr lang="en-US" b="1" dirty="0" smtClean="0">
                <a:solidFill>
                  <a:srgbClr val="FF0000"/>
                </a:solidFill>
              </a:rPr>
              <a:t>large amounts of training data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7739" y="3948239"/>
            <a:ext cx="2872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more </a:t>
            </a:r>
            <a:r>
              <a:rPr lang="en-US" dirty="0"/>
              <a:t>and more </a:t>
            </a:r>
            <a:r>
              <a:rPr lang="en-US" b="1" dirty="0">
                <a:solidFill>
                  <a:srgbClr val="FF0000"/>
                </a:solidFill>
              </a:rPr>
              <a:t>scarcity of medical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. How to deal these challenges?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1813"/>
            <a:ext cx="4119174" cy="2058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20"/>
          <a:stretch/>
        </p:blipFill>
        <p:spPr>
          <a:xfrm>
            <a:off x="616781" y="1691813"/>
            <a:ext cx="3635795" cy="2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8023" y="13676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607307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59" y="1068972"/>
            <a:ext cx="6197082" cy="40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7975" y="1104993"/>
            <a:ext cx="8546093" cy="34386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0" name="Straight Connector 9"/>
          <p:cNvCxnSpPr>
            <a:stCxn id="9" idx="0"/>
            <a:endCxn id="9" idx="2"/>
          </p:cNvCxnSpPr>
          <p:nvPr/>
        </p:nvCxnSpPr>
        <p:spPr>
          <a:xfrm>
            <a:off x="4581022" y="1104993"/>
            <a:ext cx="0" cy="343867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(6)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78008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Localization: Momentum DQN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42" y="1440515"/>
            <a:ext cx="4147465" cy="272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8" y="1440515"/>
            <a:ext cx="4216812" cy="27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(7)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2949" y="56633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Comprehensive result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16127"/>
              </p:ext>
            </p:extLst>
          </p:nvPr>
        </p:nvGraphicFramePr>
        <p:xfrm>
          <a:off x="337070" y="1122383"/>
          <a:ext cx="8469860" cy="3451423"/>
        </p:xfrm>
        <a:graphic>
          <a:graphicData uri="http://schemas.openxmlformats.org/drawingml/2006/table">
            <a:tbl>
              <a:tblPr/>
              <a:tblGrid>
                <a:gridCol w="1209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9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99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99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099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099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0998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123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DQN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Momentum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0.9039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38718515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0.9579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5614122"/>
                  </a:ext>
                </a:extLst>
              </a:tr>
              <a:tr h="326562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656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33634" y="595093"/>
            <a:ext cx="8650172" cy="4274273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0" y="8862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Experiment Result (8)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4" y="640080"/>
            <a:ext cx="2451582" cy="2069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04" y="662134"/>
            <a:ext cx="2450592" cy="2068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92" y="640080"/>
            <a:ext cx="2450592" cy="2068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5985" y="337551"/>
            <a:ext cx="3432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Momentum DQN Confusion Matrix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17" y="2767526"/>
            <a:ext cx="2448059" cy="20665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70" y="2766960"/>
            <a:ext cx="2448060" cy="2066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92" y="2766960"/>
            <a:ext cx="2448060" cy="20665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55985" y="4904913"/>
            <a:ext cx="3432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DQN Confusion Matrix</a:t>
            </a:r>
            <a:endParaRPr lang="en-US" sz="1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83336" y="586515"/>
            <a:ext cx="0" cy="427427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24982" y="586516"/>
            <a:ext cx="0" cy="427427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6" idx="3"/>
            <a:endCxn id="16" idx="1"/>
          </p:cNvCxnSpPr>
          <p:nvPr/>
        </p:nvCxnSpPr>
        <p:spPr>
          <a:xfrm flipH="1">
            <a:off x="233634" y="2732230"/>
            <a:ext cx="865017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Explanation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99854" y="278532"/>
            <a:ext cx="456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RL learn like human?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CNNs learn?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10" y="1294993"/>
            <a:ext cx="5739760" cy="3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423532" y="4163444"/>
            <a:ext cx="6430538" cy="7450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19646" y="3268791"/>
            <a:ext cx="6430538" cy="78558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19646" y="2328724"/>
            <a:ext cx="6430538" cy="78402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9646" y="1396904"/>
            <a:ext cx="6430538" cy="80197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3532" y="670980"/>
            <a:ext cx="6430538" cy="59627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93539" y="13422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Research Finding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663" y="2148162"/>
            <a:ext cx="1895705" cy="892097"/>
          </a:xfrm>
          <a:prstGeom prst="rect">
            <a:avLst/>
          </a:prstGeom>
          <a:solidFill>
            <a:schemeClr val="tx1"/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881" y="2226800"/>
            <a:ext cx="1691269" cy="734819"/>
          </a:xfrm>
          <a:prstGeom prst="rect">
            <a:avLst/>
          </a:prstGeom>
          <a:solidFill>
            <a:schemeClr val="tx1"/>
          </a:solidFill>
          <a:ln w="28575">
            <a:solidFill>
              <a:srgbClr val="3399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663" y="2323773"/>
            <a:ext cx="189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83006" y="670979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found the </a:t>
            </a:r>
            <a:r>
              <a:rPr lang="en-US" dirty="0">
                <a:solidFill>
                  <a:schemeClr val="accent6"/>
                </a:solidFill>
              </a:rPr>
              <a:t>effectiveness of </a:t>
            </a:r>
            <a:r>
              <a:rPr lang="en-US" dirty="0" smtClean="0">
                <a:solidFill>
                  <a:schemeClr val="accent6"/>
                </a:solidFill>
              </a:rPr>
              <a:t>Reinforcement </a:t>
            </a:r>
            <a:r>
              <a:rPr lang="en-US" dirty="0">
                <a:solidFill>
                  <a:schemeClr val="accent6"/>
                </a:solidFill>
              </a:rPr>
              <a:t>L</a:t>
            </a:r>
            <a:r>
              <a:rPr lang="en-US" dirty="0" smtClean="0">
                <a:solidFill>
                  <a:schemeClr val="accent6"/>
                </a:solidFill>
              </a:rPr>
              <a:t>earning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 solving </a:t>
            </a:r>
            <a:r>
              <a:rPr lang="en-US" dirty="0" smtClean="0">
                <a:solidFill>
                  <a:schemeClr val="accent6"/>
                </a:solidFill>
              </a:rPr>
              <a:t>data </a:t>
            </a:r>
            <a:r>
              <a:rPr lang="en-US" dirty="0">
                <a:solidFill>
                  <a:schemeClr val="accent6"/>
                </a:solidFill>
              </a:rPr>
              <a:t>scarcity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and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give an explanation for that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effectiveness.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9646" y="1413575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introduce the combination of DQN with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Polyak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Averaging Update </a:t>
            </a:r>
            <a:r>
              <a:rPr lang="en-US" dirty="0"/>
              <a:t>which can improve </a:t>
            </a:r>
            <a:r>
              <a:rPr lang="en-US" dirty="0">
                <a:solidFill>
                  <a:schemeClr val="accent6"/>
                </a:solidFill>
              </a:rPr>
              <a:t>model stability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learning (exploitation and exploration) performance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19646" y="2341571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Localization can face many limitations with a </a:t>
            </a:r>
            <a:r>
              <a:rPr lang="en-US" dirty="0">
                <a:solidFill>
                  <a:schemeClr val="accent6"/>
                </a:solidFill>
              </a:rPr>
              <a:t>grid environment</a:t>
            </a:r>
            <a:r>
              <a:rPr lang="en-US" dirty="0"/>
              <a:t>, we also propose a </a:t>
            </a:r>
            <a:r>
              <a:rPr lang="en-US" dirty="0" smtClean="0">
                <a:solidFill>
                  <a:schemeClr val="accent6"/>
                </a:solidFill>
              </a:rPr>
              <a:t>novel </a:t>
            </a:r>
            <a:r>
              <a:rPr lang="en-US" dirty="0">
                <a:solidFill>
                  <a:schemeClr val="accent6"/>
                </a:solidFill>
              </a:rPr>
              <a:t>approach</a:t>
            </a:r>
            <a:r>
              <a:rPr lang="en-US" dirty="0"/>
              <a:t> and reveal </a:t>
            </a:r>
            <a:r>
              <a:rPr lang="en-US" dirty="0" smtClean="0"/>
              <a:t>some </a:t>
            </a:r>
            <a:r>
              <a:rPr lang="en-US" dirty="0">
                <a:solidFill>
                  <a:schemeClr val="accent6"/>
                </a:solidFill>
              </a:rPr>
              <a:t>new directions</a:t>
            </a:r>
            <a:r>
              <a:rPr lang="en-US" dirty="0"/>
              <a:t> for Reinforcement </a:t>
            </a:r>
            <a:r>
              <a:rPr lang="en-US" dirty="0" smtClean="0"/>
              <a:t>Learning in the future.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9646" y="3293270"/>
            <a:ext cx="6371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 reality, having a variety of solutions to meet the diverse constraints of the problem is a crucial. </a:t>
            </a:r>
            <a:r>
              <a:rPr lang="en-US" dirty="0">
                <a:solidFill>
                  <a:schemeClr val="accent6"/>
                </a:solidFill>
              </a:rPr>
              <a:t>Diverse solutions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help us </a:t>
            </a:r>
            <a:r>
              <a:rPr lang="en-US" dirty="0">
                <a:solidFill>
                  <a:schemeClr val="accent6"/>
                </a:solidFill>
              </a:rPr>
              <a:t>trade off, combine or improve solutions.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3006" y="4169795"/>
            <a:ext cx="63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Amid Reinforcement Learning is not a </a:t>
            </a:r>
            <a:r>
              <a:rPr lang="en-US" dirty="0" smtClean="0">
                <a:solidFill>
                  <a:schemeClr val="accent6"/>
                </a:solidFill>
              </a:rPr>
              <a:t>silver bullet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may face limitations when operating </a:t>
            </a:r>
            <a:r>
              <a:rPr lang="en-US" dirty="0">
                <a:solidFill>
                  <a:schemeClr val="accent6"/>
                </a:solidFill>
              </a:rPr>
              <a:t>in isolation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. Combining it with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accent6"/>
                </a:solidFill>
              </a:rPr>
              <a:t>simple </a:t>
            </a:r>
            <a:r>
              <a:rPr lang="en-US" dirty="0">
                <a:solidFill>
                  <a:schemeClr val="accent6"/>
                </a:solidFill>
              </a:rPr>
              <a:t>techniques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is a way to </a:t>
            </a:r>
            <a:r>
              <a:rPr lang="en-US" dirty="0">
                <a:solidFill>
                  <a:schemeClr val="accent6"/>
                </a:solidFill>
              </a:rPr>
              <a:t>unleash its full potential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3"/>
            <a:endCxn id="10" idx="1"/>
          </p:cNvCxnSpPr>
          <p:nvPr/>
        </p:nvCxnSpPr>
        <p:spPr>
          <a:xfrm flipV="1">
            <a:off x="2018368" y="969119"/>
            <a:ext cx="405164" cy="1585487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4" idx="1"/>
          </p:cNvCxnSpPr>
          <p:nvPr/>
        </p:nvCxnSpPr>
        <p:spPr>
          <a:xfrm flipV="1">
            <a:off x="2018368" y="1797893"/>
            <a:ext cx="401278" cy="756713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  <a:endCxn id="15" idx="1"/>
          </p:cNvCxnSpPr>
          <p:nvPr/>
        </p:nvCxnSpPr>
        <p:spPr>
          <a:xfrm>
            <a:off x="2018368" y="2554606"/>
            <a:ext cx="401278" cy="166132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3"/>
            <a:endCxn id="16" idx="1"/>
          </p:cNvCxnSpPr>
          <p:nvPr/>
        </p:nvCxnSpPr>
        <p:spPr>
          <a:xfrm>
            <a:off x="2018368" y="2554606"/>
            <a:ext cx="401278" cy="1106979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7" idx="1"/>
          </p:cNvCxnSpPr>
          <p:nvPr/>
        </p:nvCxnSpPr>
        <p:spPr>
          <a:xfrm>
            <a:off x="2018368" y="2554606"/>
            <a:ext cx="405164" cy="198134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5" y="784223"/>
            <a:ext cx="37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 Insight Finding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60650" y="1628346"/>
            <a:ext cx="7822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70C0"/>
                </a:solidFill>
              </a:rPr>
              <a:t>Yolo</a:t>
            </a:r>
            <a:r>
              <a:rPr lang="en-US" sz="1800" dirty="0" smtClean="0"/>
              <a:t> version </a:t>
            </a:r>
            <a:r>
              <a:rPr lang="en-US" sz="1800" dirty="0" smtClean="0">
                <a:solidFill>
                  <a:srgbClr val="FF0000"/>
                </a:solidFill>
              </a:rPr>
              <a:t>Reinforcement Learning</a:t>
            </a:r>
            <a:r>
              <a:rPr lang="en-US" sz="1800" dirty="0" smtClean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</a:t>
            </a:r>
            <a:r>
              <a:rPr lang="en-US" sz="1800" dirty="0"/>
              <a:t>to </a:t>
            </a:r>
            <a:r>
              <a:rPr lang="en-US" sz="1800" dirty="0" smtClean="0"/>
              <a:t>coordinate </a:t>
            </a:r>
            <a:r>
              <a:rPr lang="en-US" sz="1800" dirty="0">
                <a:solidFill>
                  <a:srgbClr val="FF0000"/>
                </a:solidFill>
              </a:rPr>
              <a:t>multi agents </a:t>
            </a:r>
            <a:r>
              <a:rPr lang="en-US" sz="1800" dirty="0"/>
              <a:t>to perform </a:t>
            </a:r>
            <a:r>
              <a:rPr lang="en-US" sz="1800" dirty="0">
                <a:solidFill>
                  <a:srgbClr val="FF0000"/>
                </a:solidFill>
              </a:rPr>
              <a:t>multi tasks</a:t>
            </a:r>
            <a:r>
              <a:rPr lang="en-US" sz="1800" dirty="0" smtClean="0"/>
              <a:t>? – </a:t>
            </a:r>
            <a:r>
              <a:rPr lang="en-US" sz="1800" dirty="0" smtClean="0">
                <a:solidFill>
                  <a:srgbClr val="0070C0"/>
                </a:solidFill>
              </a:rPr>
              <a:t>Auto </a:t>
            </a:r>
            <a:r>
              <a:rPr lang="en-US" sz="1800" dirty="0">
                <a:solidFill>
                  <a:srgbClr val="0070C0"/>
                </a:solidFill>
              </a:rPr>
              <a:t>E</a:t>
            </a:r>
            <a:r>
              <a:rPr lang="en-US" sz="1800" dirty="0" smtClean="0">
                <a:solidFill>
                  <a:srgbClr val="0070C0"/>
                </a:solidFill>
              </a:rPr>
              <a:t>ncoder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0070C0"/>
                </a:solidFill>
              </a:rPr>
              <a:t>Fusion Model  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05312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3" y="513073"/>
            <a:ext cx="3799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Auto Encoder – Novel Fusion Model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67" y="1344070"/>
            <a:ext cx="6313251" cy="3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2761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29491" y="1004455"/>
            <a:ext cx="76823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Doctor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Hoang Ngoc Huynh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Quang</a:t>
            </a:r>
            <a:r>
              <a:rPr lang="en-US" dirty="0"/>
              <a:t> Tri </a:t>
            </a:r>
            <a:r>
              <a:rPr lang="en-US" dirty="0" smtClean="0"/>
              <a:t>General </a:t>
            </a:r>
            <a:r>
              <a:rPr lang="en-US" dirty="0"/>
              <a:t>Hospital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Phone: 091 5711133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err="1" smtClean="0"/>
              <a:t>Mertrics</a:t>
            </a:r>
            <a:r>
              <a:rPr lang="en-US" dirty="0" smtClean="0"/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On </a:t>
            </a:r>
            <a:r>
              <a:rPr lang="en-US" sz="1200" i="1" dirty="0">
                <a:solidFill>
                  <a:srgbClr val="0070C0"/>
                </a:solidFill>
              </a:rPr>
              <a:t>evaluation metrics for medical applications of artificial intelligence | Scientific Reports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(nature.com)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- 2022 - 163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Applied </a:t>
            </a:r>
            <a:r>
              <a:rPr lang="en-US" sz="1200" i="1" dirty="0">
                <a:solidFill>
                  <a:srgbClr val="0070C0"/>
                </a:solidFill>
              </a:rPr>
              <a:t>Sciences | Free Full-Text | Classification of Brain Tumors from MRI Images Using a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Convolutional Neural Network (mdpi.com)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- 2020 - 302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TOWARDS </a:t>
            </a:r>
            <a:r>
              <a:rPr lang="en-US" sz="1200" i="1" dirty="0">
                <a:solidFill>
                  <a:srgbClr val="0070C0"/>
                </a:solidFill>
              </a:rPr>
              <a:t>A GUIDELINE FOR EVALUATION METRICS IN MEDICAL IMAGE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SEGMENTATION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- 2022 - 96 citations </a:t>
            </a:r>
            <a:endParaRPr lang="en-US" sz="1200" i="1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Dataset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Brain Tumor MRI Dataset (kaggle.com)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</a:t>
            </a:r>
          </a:p>
        </p:txBody>
      </p:sp>
    </p:spTree>
    <p:extLst>
      <p:ext uri="{BB962C8B-B14F-4D97-AF65-F5344CB8AC3E}">
        <p14:creationId xmlns:p14="http://schemas.microsoft.com/office/powerpoint/2010/main" val="27237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15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9150" y="1265134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3483" y="1865744"/>
            <a:ext cx="403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Inference: a </a:t>
            </a:r>
            <a:r>
              <a:rPr lang="en-US" sz="1600" dirty="0"/>
              <a:t>brain MRI image, which </a:t>
            </a:r>
            <a:r>
              <a:rPr lang="en-US" sz="1600" dirty="0" smtClean="0"/>
              <a:t>be </a:t>
            </a:r>
            <a:r>
              <a:rPr lang="en-US" sz="1600" dirty="0"/>
              <a:t>a 2D </a:t>
            </a:r>
            <a:r>
              <a:rPr lang="en-US" sz="1600" dirty="0" smtClean="0"/>
              <a:t>slice.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Training: a </a:t>
            </a:r>
            <a:r>
              <a:rPr lang="en-US" sz="1600" b="1" dirty="0" smtClean="0"/>
              <a:t>shortage</a:t>
            </a:r>
            <a:r>
              <a:rPr lang="en-US" sz="1600" dirty="0" smtClean="0"/>
              <a:t> dataset consists of labeled </a:t>
            </a:r>
            <a:r>
              <a:rPr lang="en-US" sz="1600" dirty="0"/>
              <a:t>images with </a:t>
            </a:r>
            <a:r>
              <a:rPr lang="en-US" sz="1600" dirty="0" smtClean="0"/>
              <a:t>the corresponding annotation </a:t>
            </a:r>
            <a:r>
              <a:rPr lang="en-US" sz="1600" dirty="0"/>
              <a:t>for each </a:t>
            </a:r>
            <a:r>
              <a:rPr lang="en-US" sz="1600" dirty="0" smtClean="0"/>
              <a:t>image.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57200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245725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Output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653776" y="1865744"/>
            <a:ext cx="4029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output of the model is a </a:t>
            </a:r>
            <a:r>
              <a:rPr lang="en-US" sz="1600" b="1" dirty="0" smtClean="0"/>
              <a:t>predicted label</a:t>
            </a:r>
            <a:r>
              <a:rPr lang="en-US" sz="1600" dirty="0" smtClean="0"/>
              <a:t> (yes or no tumor).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Besides</a:t>
            </a:r>
            <a:r>
              <a:rPr lang="en-US" sz="1600" dirty="0"/>
              <a:t>, we also provide the predicted </a:t>
            </a:r>
            <a:r>
              <a:rPr lang="en-US" sz="1600" b="1" dirty="0"/>
              <a:t>location of the tumor center</a:t>
            </a:r>
            <a:r>
              <a:rPr lang="en-US" sz="1600" dirty="0"/>
              <a:t>, as an </a:t>
            </a:r>
            <a:r>
              <a:rPr lang="en-US" sz="1600" dirty="0" smtClean="0"/>
              <a:t>evidence </a:t>
            </a:r>
            <a:r>
              <a:rPr lang="en-US" sz="1600" dirty="0"/>
              <a:t>for the model's decision.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9150" y="1746619"/>
            <a:ext cx="83857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20535" y="4130492"/>
            <a:ext cx="410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/>
              <a:t>Constraint</a:t>
            </a:r>
            <a:r>
              <a:rPr lang="en-US" dirty="0" smtClean="0"/>
              <a:t>: this is a </a:t>
            </a:r>
            <a:r>
              <a:rPr lang="en-US" b="1" dirty="0" smtClean="0"/>
              <a:t>few short learning</a:t>
            </a:r>
            <a:r>
              <a:rPr lang="en-US" dirty="0" smtClean="0"/>
              <a:t>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97616" y="22018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6418" y="976746"/>
            <a:ext cx="76823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Method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Applied Sciences | Free Full-Text | Classification of Brain Tumors from MRI Images Using a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Convolutional Neural Network (mdpi.com)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- 2020 - 302 citations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Figshare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MRI images identification and classification based on the recurrent </a:t>
            </a:r>
            <a:r>
              <a:rPr lang="en-US" sz="1200" i="1" dirty="0" smtClean="0">
                <a:solidFill>
                  <a:srgbClr val="0070C0"/>
                </a:solidFill>
              </a:rPr>
              <a:t>convolutional neural </a:t>
            </a:r>
            <a:r>
              <a:rPr lang="en-US" sz="1200" i="1" dirty="0">
                <a:solidFill>
                  <a:srgbClr val="0070C0"/>
                </a:solidFill>
              </a:rPr>
              <a:t>network - </a:t>
            </a:r>
            <a:r>
              <a:rPr lang="en-US" sz="1200" i="1" dirty="0" err="1">
                <a:solidFill>
                  <a:srgbClr val="0070C0"/>
                </a:solidFill>
              </a:rPr>
              <a:t>ScienceDirect</a:t>
            </a:r>
            <a:r>
              <a:rPr lang="en-US" sz="1200" i="1" dirty="0">
                <a:solidFill>
                  <a:srgbClr val="0070C0"/>
                </a:solidFill>
              </a:rPr>
              <a:t> -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2022 - 62 citations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Sartaj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MRI IMAGE CLASSIFICATION WITH FEATURE SELECTION AND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EXTRACTION USING LINEAR DISCRIMINANT ANALYSIS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- 2012 - 79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detection and classification using machine learning: a comprehensive survey |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Complex &amp; Intelligent Systems (springer.com)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- 2021 - 118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classification for MR images using transfer learning and fine-tuning </a:t>
            </a:r>
            <a:r>
              <a:rPr lang="en-US" sz="1200" i="1" dirty="0" smtClean="0">
                <a:solidFill>
                  <a:srgbClr val="0070C0"/>
                </a:solidFill>
              </a:rPr>
              <a:t>– </a:t>
            </a:r>
            <a:r>
              <a:rPr lang="en-US" sz="1200" i="1" dirty="0" err="1" smtClean="0">
                <a:solidFill>
                  <a:srgbClr val="0070C0"/>
                </a:solidFill>
              </a:rPr>
              <a:t>ScienceDirect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-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2019 - 491 citations - lock [not free]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Figshare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Medical </a:t>
            </a:r>
            <a:r>
              <a:rPr lang="en-US" sz="1200" i="1" dirty="0">
                <a:solidFill>
                  <a:srgbClr val="0070C0"/>
                </a:solidFill>
              </a:rPr>
              <a:t>images classification using deep learning: a survey | Multimedia Tools and </a:t>
            </a:r>
            <a:r>
              <a:rPr lang="en-US" sz="1200" i="1" dirty="0" smtClean="0">
                <a:solidFill>
                  <a:srgbClr val="0070C0"/>
                </a:solidFill>
              </a:rPr>
              <a:t>Applications(springer.com</a:t>
            </a:r>
            <a:r>
              <a:rPr lang="en-US" sz="1200" i="1" dirty="0">
                <a:solidFill>
                  <a:srgbClr val="0070C0"/>
                </a:solidFill>
              </a:rPr>
              <a:t>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- 2023 - 1 cite - lock [not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free]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MRI Detection | Segmentation | </a:t>
            </a:r>
            <a:r>
              <a:rPr lang="en-US" sz="1200" i="1" dirty="0" err="1">
                <a:solidFill>
                  <a:srgbClr val="0070C0"/>
                </a:solidFill>
              </a:rPr>
              <a:t>ResUNet</a:t>
            </a:r>
            <a:r>
              <a:rPr lang="en-US" sz="1200" i="1" dirty="0">
                <a:solidFill>
                  <a:srgbClr val="0070C0"/>
                </a:solidFill>
              </a:rPr>
              <a:t> (kaggle.com) - </a:t>
            </a:r>
            <a:r>
              <a:rPr lang="en-US" sz="1200" i="1" dirty="0" err="1">
                <a:solidFill>
                  <a:srgbClr val="0070C0"/>
                </a:solidFill>
              </a:rPr>
              <a:t>ResUnet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  <a:endParaRPr lang="en-US" sz="1200" i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Brain Tumor Classification from MRI Using Image Enhancement and Convolutional Neural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Network Techniques - PMC (nih.gov)</a:t>
            </a:r>
            <a:r>
              <a:rPr lang="en-US" sz="1200" i="1" dirty="0"/>
              <a:t> - 2023 - Same Dataset </a:t>
            </a:r>
            <a:r>
              <a:rPr lang="en-US" i="1" dirty="0"/>
              <a:t/>
            </a:r>
            <a:br>
              <a:rPr lang="en-US" i="1" dirty="0"/>
            </a:b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1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N-THANKS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90182" y="21274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7911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3166" y="1590444"/>
            <a:ext cx="7177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Double DQN</a:t>
            </a:r>
            <a:r>
              <a:rPr lang="en-US" sz="1600" dirty="0"/>
              <a:t>: was first proposed by </a:t>
            </a:r>
            <a:r>
              <a:rPr lang="en-US" sz="1600" dirty="0" smtClean="0"/>
              <a:t>Google Deep Mind </a:t>
            </a:r>
            <a:r>
              <a:rPr lang="en-US" sz="1600" dirty="0"/>
              <a:t>in an article </a:t>
            </a:r>
            <a:r>
              <a:rPr lang="en-US" sz="1600" dirty="0" smtClean="0"/>
              <a:t>titled </a:t>
            </a:r>
            <a:r>
              <a:rPr lang="en-US" sz="1600" dirty="0"/>
              <a:t>Deep Reinforcement Learning with Double </a:t>
            </a:r>
            <a:r>
              <a:rPr lang="en-US" sz="1600" dirty="0" smtClean="0"/>
              <a:t>Q-learning. It is </a:t>
            </a:r>
            <a:r>
              <a:rPr lang="en-US" sz="1600" dirty="0"/>
              <a:t>a technique used in Deep Q-Networks (DQNs) to address the issue of </a:t>
            </a:r>
            <a:r>
              <a:rPr lang="en-US" sz="1600" dirty="0">
                <a:solidFill>
                  <a:srgbClr val="FF0000"/>
                </a:solidFill>
              </a:rPr>
              <a:t>overestimation bias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Reduces overestimation bias, leading to more accurate </a:t>
            </a:r>
            <a:r>
              <a:rPr lang="en-US" sz="1600" dirty="0" smtClean="0"/>
              <a:t>learning.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I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mprove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the </a:t>
            </a:r>
            <a:r>
              <a:rPr lang="en-US" sz="1600" dirty="0">
                <a:solidFill>
                  <a:srgbClr val="FF0000"/>
                </a:solidFill>
              </a:rPr>
              <a:t>stability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and performance of DQN</a:t>
            </a:r>
            <a:r>
              <a:rPr lang="en-US" sz="1600" dirty="0"/>
              <a:t>, especially with </a:t>
            </a:r>
            <a:r>
              <a:rPr lang="en-US" sz="1600" dirty="0">
                <a:solidFill>
                  <a:srgbClr val="FF0000"/>
                </a:solidFill>
              </a:rPr>
              <a:t>small datasets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56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5572" y="326976"/>
            <a:ext cx="4292138" cy="206336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9696" y="2389695"/>
            <a:ext cx="8517201" cy="206336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153012" y="22018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28" y="475786"/>
            <a:ext cx="1802390" cy="1802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815" y="1056645"/>
            <a:ext cx="2154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pituitary/Tr-pi_0621.jpg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57" y="2479905"/>
            <a:ext cx="1918853" cy="186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82" y="2479905"/>
            <a:ext cx="1949297" cy="189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051" y="2456068"/>
            <a:ext cx="1971207" cy="1916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709" y="2452850"/>
            <a:ext cx="1974518" cy="1919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837" y="475786"/>
            <a:ext cx="1885745" cy="18331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75572" y="2389695"/>
            <a:ext cx="0" cy="2063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19542"/>
            <a:ext cx="0" cy="41246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67709" y="2389695"/>
            <a:ext cx="0" cy="2063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6312" y="1117696"/>
            <a:ext cx="8214732" cy="29562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190182" y="21274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Limitation Finding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3" y="1327775"/>
            <a:ext cx="2343477" cy="2248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95" y="1327775"/>
            <a:ext cx="2141545" cy="225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7" y="1350597"/>
            <a:ext cx="2243607" cy="2253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294" y="3685006"/>
            <a:ext cx="234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Pituitary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1227" y="3685006"/>
            <a:ext cx="214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Glioma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779" y="3722681"/>
            <a:ext cx="229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Glioma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143" y="4432691"/>
            <a:ext cx="17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Label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293328" y="1117696"/>
            <a:ext cx="0" cy="2956216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17221" y="1117696"/>
            <a:ext cx="0" cy="2956216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80125" y="828399"/>
            <a:ext cx="6088558" cy="389971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8955" y="3189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Inference illustration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94018" y="19312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10" y="2346273"/>
            <a:ext cx="1009791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10" y="1037510"/>
            <a:ext cx="1009791" cy="983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1136073"/>
            <a:ext cx="1624446" cy="51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9002" y="1381728"/>
            <a:ext cx="56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9798" y="270178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35484" y="394192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80125" y="2229838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87048" y="3460189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828400"/>
            <a:ext cx="0" cy="389971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3642" y="1535531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34245" y="286129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34244" y="413358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19" y="3657081"/>
            <a:ext cx="956972" cy="9530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4686" y="1372138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(63, 50)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77708" y="2686111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(50, 65)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1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19058" y="20570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Contribution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70646" y="637095"/>
            <a:ext cx="460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aim of research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652" y="1459429"/>
            <a:ext cx="3203816" cy="1611113"/>
            <a:chOff x="379443" y="2291814"/>
            <a:chExt cx="3203816" cy="1611113"/>
          </a:xfrm>
        </p:grpSpPr>
        <p:sp>
          <p:nvSpPr>
            <p:cNvPr id="8" name="Rectangle 7"/>
            <p:cNvSpPr/>
            <p:nvPr/>
          </p:nvSpPr>
          <p:spPr>
            <a:xfrm>
              <a:off x="431484" y="2291814"/>
              <a:ext cx="3151775" cy="161111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9443" y="2291814"/>
              <a:ext cx="3151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</a:t>
              </a:r>
              <a:r>
                <a:rPr lang="en-US" sz="1600" dirty="0" smtClean="0"/>
                <a:t>he </a:t>
              </a:r>
              <a:r>
                <a:rPr lang="en-US" sz="1600" dirty="0"/>
                <a:t>aim of this </a:t>
              </a:r>
              <a:r>
                <a:rPr lang="en-US" sz="1600" dirty="0" smtClean="0"/>
                <a:t>research project is </a:t>
              </a:r>
              <a:r>
                <a:rPr lang="en-US" sz="1600" dirty="0"/>
                <a:t>to develop methods </a:t>
              </a:r>
              <a:r>
                <a:rPr lang="en-US" sz="1600" dirty="0" smtClean="0"/>
                <a:t>can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accurately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classify and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provide evidence of the center of the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tumor</a:t>
              </a:r>
              <a:r>
                <a:rPr lang="en-US" sz="1600" dirty="0"/>
                <a:t> </a:t>
              </a:r>
              <a:r>
                <a:rPr lang="en-US" sz="1600" dirty="0" smtClean="0"/>
                <a:t>that dealing good with </a:t>
              </a:r>
              <a:r>
                <a:rPr lang="en-US" sz="1600" dirty="0">
                  <a:solidFill>
                    <a:srgbClr val="FF0000"/>
                  </a:solidFill>
                </a:rPr>
                <a:t>scarcity </a:t>
              </a:r>
              <a:r>
                <a:rPr lang="en-US" sz="1600" dirty="0" smtClean="0">
                  <a:solidFill>
                    <a:srgbClr val="FF0000"/>
                  </a:solidFill>
                </a:rPr>
                <a:t>of data</a:t>
              </a:r>
              <a:r>
                <a:rPr lang="en-US" sz="1600" dirty="0"/>
                <a:t>. 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9103" y="1272760"/>
            <a:ext cx="3627863" cy="1984447"/>
            <a:chOff x="4192859" y="1606246"/>
            <a:chExt cx="3627863" cy="1984447"/>
          </a:xfrm>
        </p:grpSpPr>
        <p:sp>
          <p:nvSpPr>
            <p:cNvPr id="9" name="Rectangle 8"/>
            <p:cNvSpPr/>
            <p:nvPr/>
          </p:nvSpPr>
          <p:spPr>
            <a:xfrm>
              <a:off x="4192859" y="1606246"/>
              <a:ext cx="3486614" cy="198444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3652" y="1690528"/>
              <a:ext cx="35570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Besides</a:t>
              </a:r>
              <a:r>
                <a:rPr lang="en-US" sz="1600" dirty="0"/>
                <a:t>, we also perform a </a:t>
              </a:r>
              <a:r>
                <a:rPr lang="en-US" sz="1600" dirty="0">
                  <a:solidFill>
                    <a:srgbClr val="FF0000"/>
                  </a:solidFill>
                </a:rPr>
                <a:t>comprehensive</a:t>
              </a:r>
              <a:r>
                <a:rPr lang="en-US" sz="1600" dirty="0"/>
                <a:t> comparison of </a:t>
              </a:r>
              <a:r>
                <a:rPr lang="en-US" sz="1600" dirty="0">
                  <a:solidFill>
                    <a:srgbClr val="FF0000"/>
                  </a:solidFill>
                </a:rPr>
                <a:t>various strategies </a:t>
              </a:r>
              <a:r>
                <a:rPr lang="en-US" sz="1600" dirty="0" smtClean="0"/>
                <a:t>and </a:t>
              </a:r>
              <a:r>
                <a:rPr lang="en-US" sz="1600" dirty="0"/>
                <a:t>evaluate their effectiveness on shortage data </a:t>
              </a:r>
              <a:r>
                <a:rPr lang="en-US" sz="1600" dirty="0" smtClean="0"/>
                <a:t>benchmarks. Then, </a:t>
              </a:r>
              <a:r>
                <a:rPr lang="en-US" sz="1600" dirty="0"/>
                <a:t>we try to explain </a:t>
              </a:r>
              <a:r>
                <a:rPr lang="en-US" sz="1600" dirty="0" smtClean="0"/>
                <a:t>these results.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44540" y="3734233"/>
            <a:ext cx="4312777" cy="863825"/>
            <a:chOff x="2044540" y="3610722"/>
            <a:chExt cx="4312777" cy="863825"/>
          </a:xfrm>
        </p:grpSpPr>
        <p:sp>
          <p:nvSpPr>
            <p:cNvPr id="10" name="Rectangle 9"/>
            <p:cNvSpPr/>
            <p:nvPr/>
          </p:nvSpPr>
          <p:spPr>
            <a:xfrm>
              <a:off x="2044540" y="3610722"/>
              <a:ext cx="4312777" cy="86382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4596" y="3754560"/>
              <a:ext cx="4027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Finally</a:t>
              </a:r>
              <a:r>
                <a:rPr lang="en-US" sz="1600" dirty="0"/>
                <a:t>, we </a:t>
              </a:r>
              <a:r>
                <a:rPr lang="en-US" sz="1600" dirty="0" smtClean="0"/>
                <a:t>find out some </a:t>
              </a:r>
              <a:r>
                <a:rPr lang="en-US" sz="1600" dirty="0" smtClean="0">
                  <a:solidFill>
                    <a:srgbClr val="FF0000"/>
                  </a:solidFill>
                </a:rPr>
                <a:t>novel insights and directions</a:t>
              </a:r>
              <a:r>
                <a:rPr lang="en-US" sz="1600" dirty="0" smtClean="0"/>
                <a:t> in Reinforcement Learning.</a:t>
              </a:r>
              <a:endParaRPr lang="en-US" sz="1600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3828585" y="2103863"/>
            <a:ext cx="988742" cy="394009"/>
          </a:xfrm>
          <a:prstGeom prst="righ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 Arrow 21"/>
          <p:cNvSpPr/>
          <p:nvPr/>
        </p:nvSpPr>
        <p:spPr>
          <a:xfrm rot="10800000">
            <a:off x="6602492" y="3341487"/>
            <a:ext cx="727575" cy="1121358"/>
          </a:xfrm>
          <a:prstGeom prst="ben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9424" y="1312648"/>
            <a:ext cx="8103218" cy="292613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61155" y="1847776"/>
            <a:ext cx="0" cy="2382405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148691" y="20272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Methodology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2028" y="5874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History of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927" y="1376851"/>
            <a:ext cx="80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 all this project, 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5992" y="2148252"/>
            <a:ext cx="368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</a:t>
            </a:r>
            <a:r>
              <a:rPr lang="en-US" sz="1600" dirty="0" smtClean="0"/>
              <a:t>come up with </a:t>
            </a:r>
            <a:r>
              <a:rPr lang="en-US" sz="1600" dirty="0"/>
              <a:t>and applied a variety of strategies and techniques, including Machine </a:t>
            </a:r>
            <a:r>
              <a:rPr lang="en-US" sz="1600" dirty="0" smtClean="0"/>
              <a:t>Learning</a:t>
            </a:r>
            <a:r>
              <a:rPr lang="en-US" sz="1600" dirty="0"/>
              <a:t>, Computer </a:t>
            </a:r>
            <a:r>
              <a:rPr lang="en-US" sz="1600" dirty="0" smtClean="0"/>
              <a:t>Vision, Reinforcement Learning, and combine them.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681431" y="2148252"/>
            <a:ext cx="3907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within the limitation of time, we can only focus on </a:t>
            </a:r>
            <a:r>
              <a:rPr lang="en-US" sz="1600" dirty="0">
                <a:solidFill>
                  <a:srgbClr val="FF0000"/>
                </a:solidFill>
              </a:rPr>
              <a:t>breakthrough solutions</a:t>
            </a:r>
            <a:r>
              <a:rPr lang="en-US" sz="1600" dirty="0"/>
              <a:t> and present the </a:t>
            </a:r>
            <a:r>
              <a:rPr lang="en-US" sz="1600" dirty="0">
                <a:solidFill>
                  <a:srgbClr val="FF0000"/>
                </a:solidFill>
              </a:rPr>
              <a:t>highlights</a:t>
            </a:r>
            <a:r>
              <a:rPr lang="en-US" sz="1600" dirty="0"/>
              <a:t> of the project.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2311" y="1856381"/>
            <a:ext cx="8096291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9290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The breakthrough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Reinforcement Learning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587" y="1193159"/>
            <a:ext cx="740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Hypothesis</a:t>
            </a:r>
            <a:r>
              <a:rPr lang="en-US" sz="1600" dirty="0" smtClean="0"/>
              <a:t>: It </a:t>
            </a:r>
            <a:r>
              <a:rPr lang="en-US" sz="1600" dirty="0"/>
              <a:t>is our conviction that Reinforcement Learning (RL) will exhibit similarities to </a:t>
            </a:r>
            <a:r>
              <a:rPr lang="en-US" sz="1600" b="1" dirty="0"/>
              <a:t>human</a:t>
            </a:r>
            <a:r>
              <a:rPr lang="en-US" sz="1600" dirty="0"/>
              <a:t> learning by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leveraging a</a:t>
            </a:r>
            <a:r>
              <a:rPr lang="en-US" sz="1600" dirty="0">
                <a:solidFill>
                  <a:srgbClr val="FF0000"/>
                </a:solidFill>
              </a:rPr>
              <a:t> minimal amount</a:t>
            </a:r>
            <a:r>
              <a:rPr lang="en-US" sz="1600" dirty="0"/>
              <a:t> of information to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generalize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across</a:t>
            </a:r>
            <a:r>
              <a:rPr lang="en-US" sz="1600" dirty="0" smtClean="0">
                <a:solidFill>
                  <a:srgbClr val="FF0000"/>
                </a:solidFill>
              </a:rPr>
              <a:t> differences</a:t>
            </a:r>
            <a:r>
              <a:rPr lang="en-US" sz="1600" dirty="0" smtClean="0"/>
              <a:t>. </a:t>
            </a:r>
            <a:r>
              <a:rPr lang="en-US" sz="1600" dirty="0"/>
              <a:t>Through a process of </a:t>
            </a:r>
            <a:r>
              <a:rPr lang="en-US" sz="1600" dirty="0" smtClean="0">
                <a:solidFill>
                  <a:srgbClr val="FF0000"/>
                </a:solidFill>
              </a:rPr>
              <a:t>insight search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exploration </a:t>
            </a:r>
            <a:r>
              <a:rPr lang="en-US" sz="1600" dirty="0">
                <a:solidFill>
                  <a:srgbClr val="FF0000"/>
                </a:solidFill>
              </a:rPr>
              <a:t>and exploitation</a:t>
            </a:r>
            <a:r>
              <a:rPr lang="en-US" sz="1600" dirty="0"/>
              <a:t> of the training dataset, RL can efficiently navigate limited data spaces.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26" y="2357738"/>
            <a:ext cx="4726088" cy="23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1357</Words>
  <Application>Microsoft Office PowerPoint</Application>
  <PresentationFormat>On-screen Show (16:9)</PresentationFormat>
  <Paragraphs>374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Bauhaus 93</vt:lpstr>
      <vt:lpstr>Nunito</vt:lpstr>
      <vt:lpstr>Calibri</vt:lpstr>
      <vt:lpstr>Wingdings</vt:lpstr>
      <vt:lpstr>Arial</vt:lpstr>
      <vt:lpstr>Cambria Math</vt:lpstr>
      <vt:lpstr>Shift</vt:lpstr>
      <vt:lpstr>Brain Tumor MRI Classification and Localization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290</cp:revision>
  <dcterms:modified xsi:type="dcterms:W3CDTF">2024-06-07T00:09:05Z</dcterms:modified>
</cp:coreProperties>
</file>